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73" r:id="rId4"/>
    <p:sldId id="283" r:id="rId5"/>
    <p:sldId id="258" r:id="rId6"/>
    <p:sldId id="259" r:id="rId7"/>
    <p:sldId id="260" r:id="rId8"/>
    <p:sldId id="274" r:id="rId9"/>
    <p:sldId id="261" r:id="rId10"/>
    <p:sldId id="275" r:id="rId11"/>
    <p:sldId id="262" r:id="rId12"/>
    <p:sldId id="263" r:id="rId13"/>
    <p:sldId id="276" r:id="rId14"/>
    <p:sldId id="264" r:id="rId15"/>
    <p:sldId id="277" r:id="rId16"/>
    <p:sldId id="265" r:id="rId17"/>
    <p:sldId id="278" r:id="rId18"/>
    <p:sldId id="266" r:id="rId19"/>
    <p:sldId id="279" r:id="rId20"/>
    <p:sldId id="267" r:id="rId21"/>
    <p:sldId id="268" r:id="rId22"/>
    <p:sldId id="280" r:id="rId23"/>
    <p:sldId id="269" r:id="rId24"/>
    <p:sldId id="281" r:id="rId25"/>
    <p:sldId id="282" r:id="rId26"/>
    <p:sldId id="285" r:id="rId27"/>
    <p:sldId id="272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5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 varScale="1">
        <p:scale>
          <a:sx n="135" d="100"/>
          <a:sy n="135" d="100"/>
        </p:scale>
        <p:origin x="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1CD6B-C6E4-3C42-B49C-6B8408685534}" type="datetimeFigureOut">
              <a:rPr lang="ru-RU" smtClean="0"/>
              <a:t>11.04.17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0D19F-2940-D646-A2CE-75F4C95394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867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514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2771450" y="4663225"/>
            <a:ext cx="6249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800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fld id="{00000000-1234-1234-1234-123412341234}" type="slidenum">
              <a:rPr lang="ru" sz="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lang="ru" sz="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2259525" y="4663225"/>
            <a:ext cx="6761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800" b="1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ru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6.jp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0.jp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2200" b="1"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</a:t>
            </a:r>
          </a:p>
          <a:p>
            <a:pPr lvl="0">
              <a:spcBef>
                <a:spcPts val="0"/>
              </a:spcBef>
              <a:buNone/>
            </a:pPr>
            <a:r>
              <a:rPr lang="ru" sz="2200" b="1">
                <a:latin typeface="Georgia"/>
                <a:ea typeface="Georgia"/>
                <a:cs typeface="Georgia"/>
                <a:sym typeface="Georgia"/>
              </a:rPr>
              <a:t>Building Aspect Hierarchy Based on User Reviews about Electronic Devices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Автор: Репина Анастасия Андреевна БПИ143</a:t>
            </a:r>
          </a:p>
          <a:p>
            <a:pPr marL="1071563" lvl="0" indent="-1063625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Руководители: Андрианов И.А., младший научный сотрудник, </a:t>
            </a:r>
          </a:p>
          <a:p>
            <a:pPr marL="1071563"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Турдаков Д.Ю., доцент факультета компьютерных наук </a:t>
            </a:r>
            <a:r>
              <a:rPr lang="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базово</a:t>
            </a:r>
            <a:r>
              <a:rPr lang="ru-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й </a:t>
            </a:r>
            <a:r>
              <a:rPr lang="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кафедры </a:t>
            </a: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«Системное программирование» НИУ ВШЭ, канд. физ.-мат. наук </a:t>
            </a:r>
          </a:p>
          <a:p>
            <a:pPr lvl="0">
              <a:spcBef>
                <a:spcPts val="0"/>
              </a:spcBef>
              <a:buNone/>
            </a:pPr>
            <a:endParaRPr sz="12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" name="Shape 58"/>
          <p:cNvSpPr txBox="1"/>
          <p:nvPr/>
        </p:nvSpPr>
        <p:spPr>
          <a:xfrm>
            <a:off x="986700" y="114900"/>
            <a:ext cx="7170600" cy="7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Факультет компьютерных наук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Департамент программной инженерии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Курсовая работа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8"/>
          <p:cNvSpPr txBox="1"/>
          <p:nvPr/>
        </p:nvSpPr>
        <p:spPr>
          <a:xfrm>
            <a:off x="1036198" y="3021378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smtClean="0">
                <a:latin typeface="Georgia"/>
                <a:ea typeface="Georgia"/>
                <a:cs typeface="Georgia"/>
                <a:sym typeface="Georgia"/>
              </a:rPr>
              <a:t>Удаление дублей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Выявление аспектов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10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Shape 106" descr="db-10d41bd2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1209711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15"/>
          <p:cNvSpPr txBox="1"/>
          <p:nvPr/>
        </p:nvSpPr>
        <p:spPr>
          <a:xfrm>
            <a:off x="35710" y="2167855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9" name="Shape 114"/>
          <p:cNvSpPr/>
          <p:nvPr/>
        </p:nvSpPr>
        <p:spPr>
          <a:xfrm rot="-2768">
            <a:off x="1553150" y="1640009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8"/>
          <p:cNvSpPr txBox="1"/>
          <p:nvPr/>
        </p:nvSpPr>
        <p:spPr>
          <a:xfrm>
            <a:off x="2165001" y="1594640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Очистка данных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" name="Shape 114"/>
          <p:cNvSpPr/>
          <p:nvPr/>
        </p:nvSpPr>
        <p:spPr>
          <a:xfrm rot="-2768">
            <a:off x="3977760" y="1640009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8"/>
          <p:cNvSpPr txBox="1"/>
          <p:nvPr/>
        </p:nvSpPr>
        <p:spPr>
          <a:xfrm>
            <a:off x="4538086" y="1057109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Выявление слов или сочетаний, где главным словом </a:t>
            </a:r>
            <a:r>
              <a:rPr lang="ru-RU" smtClean="0">
                <a:latin typeface="Georgia"/>
                <a:ea typeface="Georgia"/>
                <a:cs typeface="Georgia"/>
                <a:sym typeface="Georgia"/>
              </a:rPr>
              <a:t>является существительное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" name="Shape 157" descr="701046fc96daaac1e40d73b93c032b6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527" y="2295298"/>
            <a:ext cx="1181025" cy="28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58" descr="remote-ap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040" y="2365512"/>
            <a:ext cx="481871" cy="4527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14"/>
          <p:cNvSpPr/>
          <p:nvPr/>
        </p:nvSpPr>
        <p:spPr>
          <a:xfrm rot="-2768">
            <a:off x="6402370" y="1694008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08"/>
          <p:cNvSpPr txBox="1"/>
          <p:nvPr/>
        </p:nvSpPr>
        <p:spPr>
          <a:xfrm>
            <a:off x="6999542" y="1348398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Выявление значимых аспектов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9345" y="3406673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b="1" dirty="0">
                <a:solidFill>
                  <a:schemeClr val="accent3"/>
                </a:solidFill>
                <a:highlight>
                  <a:srgbClr val="FFFFFF"/>
                </a:highlight>
              </a:rPr>
              <a:t>421715 </a:t>
            </a:r>
          </a:p>
        </p:txBody>
      </p:sp>
      <p:sp>
        <p:nvSpPr>
          <p:cNvPr id="18" name="Shape 114"/>
          <p:cNvSpPr/>
          <p:nvPr/>
        </p:nvSpPr>
        <p:spPr>
          <a:xfrm rot="-2768">
            <a:off x="425859" y="3089807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Прямоугольник 18"/>
          <p:cNvSpPr/>
          <p:nvPr/>
        </p:nvSpPr>
        <p:spPr>
          <a:xfrm>
            <a:off x="3673440" y="2807915"/>
            <a:ext cx="4444241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" sz="1800" b="1" dirty="0" smtClean="0">
                <a:solidFill>
                  <a:schemeClr val="accent3"/>
                </a:solidFill>
                <a:highlight>
                  <a:srgbClr val="FFFFFF"/>
                </a:highlight>
              </a:rPr>
              <a:t>45435</a:t>
            </a:r>
            <a:endParaRPr lang="ru-RU" sz="1800" b="1" dirty="0" smtClean="0">
              <a:solidFill>
                <a:schemeClr val="accent3"/>
              </a:solidFill>
              <a:highlight>
                <a:srgbClr val="FFFFFF"/>
              </a:highlight>
            </a:endParaRPr>
          </a:p>
          <a:p>
            <a:pPr lvl="0" algn="ctr"/>
            <a:r>
              <a:rPr lang="ru-RU" sz="1800" b="1" dirty="0">
                <a:solidFill>
                  <a:schemeClr val="accent3"/>
                </a:solidFill>
                <a:highlight>
                  <a:srgbClr val="FFFFFF"/>
                </a:highlight>
              </a:rPr>
              <a:t>у</a:t>
            </a:r>
            <a:r>
              <a:rPr lang="ru-RU" sz="1800" b="1" dirty="0" smtClean="0">
                <a:solidFill>
                  <a:schemeClr val="accent3"/>
                </a:solidFill>
                <a:highlight>
                  <a:srgbClr val="FFFFFF"/>
                </a:highlight>
              </a:rPr>
              <a:t>никальный значимый аспект</a:t>
            </a:r>
          </a:p>
          <a:p>
            <a:pPr lvl="0" algn="ctr"/>
            <a:r>
              <a:rPr lang="ru-RU" sz="1800" b="1" dirty="0" smtClean="0">
                <a:solidFill>
                  <a:schemeClr val="accent3"/>
                </a:solidFill>
                <a:highlight>
                  <a:srgbClr val="FFFFFF"/>
                </a:highlight>
              </a:rPr>
              <a:t>(полный расчет произведен для 1000 самых частых)</a:t>
            </a:r>
            <a:endParaRPr lang="ru" sz="1800" b="1" dirty="0">
              <a:solidFill>
                <a:schemeClr val="accent3"/>
              </a:solidFill>
              <a:highlight>
                <a:srgbClr val="FFFFFF"/>
              </a:highlight>
            </a:endParaRPr>
          </a:p>
          <a:p>
            <a:pPr lvl="0" algn="ctr"/>
            <a:endParaRPr lang="ru" b="1" dirty="0">
              <a:solidFill>
                <a:schemeClr val="accent3"/>
              </a:solidFill>
            </a:endParaRPr>
          </a:p>
        </p:txBody>
      </p:sp>
      <p:sp>
        <p:nvSpPr>
          <p:cNvPr id="21" name="Shape 114"/>
          <p:cNvSpPr/>
          <p:nvPr/>
        </p:nvSpPr>
        <p:spPr>
          <a:xfrm rot="-2768">
            <a:off x="2928136" y="3077279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Прямоугольник 21"/>
          <p:cNvSpPr/>
          <p:nvPr/>
        </p:nvSpPr>
        <p:spPr>
          <a:xfrm>
            <a:off x="7147674" y="1830574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b="1" dirty="0" err="1">
                <a:solidFill>
                  <a:schemeClr val="accent3"/>
                </a:solidFill>
                <a:highlight>
                  <a:srgbClr val="FFFFFF"/>
                </a:highlight>
              </a:rPr>
              <a:t>One-class</a:t>
            </a:r>
            <a:r>
              <a:rPr lang="pt-BR" sz="1800" b="1" dirty="0">
                <a:solidFill>
                  <a:schemeClr val="accent3"/>
                </a:solidFill>
                <a:highlight>
                  <a:srgbClr val="FFFFFF"/>
                </a:highlight>
              </a:rPr>
              <a:t> SVM</a:t>
            </a:r>
            <a:endParaRPr lang="ru-RU" sz="1800" b="1" dirty="0">
              <a:solidFill>
                <a:schemeClr val="accent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4139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Характеристики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Review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Sentence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Local context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Global context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Lexical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Syntactic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11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PMI features</a:t>
            </a: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t="4122"/>
          <a:stretch/>
        </p:blipFill>
        <p:spPr>
          <a:xfrm>
            <a:off x="822150" y="1797325"/>
            <a:ext cx="7279725" cy="12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311700" y="2726700"/>
            <a:ext cx="8579400" cy="19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1800" dirty="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Разница в характеристиках заключается в корпусе отзывов/предложений, который передается для дальнейшей обработки в метод расчёта PMI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12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18269"/>
            <a:ext cx="8520600" cy="572700"/>
          </a:xfrm>
        </p:spPr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646577"/>
            <a:ext cx="8520600" cy="3416400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Пара аспектов: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«компьютер»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и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«экран».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Отзывы:</a:t>
            </a: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1) «Обычный офисный компьютер, начального уровня.  Очень шумный. Постоянно присутствует гул процессорного вентилятора, скорость которого система не желает регулировать»</a:t>
            </a: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2)   «Хорошая производительность, чисто рабочая машина. Куплено уже 4 компьютера 3,3 </a:t>
            </a:r>
            <a:r>
              <a:rPr lang="ru-RU" sz="1600" dirty="0" err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ггц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с 8 </a:t>
            </a:r>
            <a:r>
              <a:rPr lang="ru-RU" sz="1600" dirty="0" err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гб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памятью. 1С, офис, </a:t>
            </a:r>
            <a:r>
              <a:rPr lang="ru-RU" sz="1600" dirty="0" err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тимвьюер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и другое рабочее ПО одновременно держит очень неплохо»</a:t>
            </a: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3)   «В компьютерах разбираюсь плохо, но нужен был компьютер для работы. Купила данный компьютер, и нисколько не жалею, компьютер мощный, быстрый. В контакт центре очень вежливый молодой человек помог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подключить компьютер,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экран отличный, все работает) спасибо»</a:t>
            </a:r>
          </a:p>
          <a:p>
            <a:pPr marL="342900" lvl="0" indent="-342900" algn="just">
              <a:lnSpc>
                <a:spcPct val="100000"/>
              </a:lnSpc>
              <a:spcAft>
                <a:spcPts val="0"/>
              </a:spcAft>
              <a:buAutoNum type="arabicParenR" startAt="3"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PMI review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=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log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(1/3*1) = -1.0986122886681098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PMI sentence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=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log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(1/5*1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) = </a:t>
            </a:r>
            <a:r>
              <a:rPr lang="is-I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-1.6094379124341003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13</a:t>
            </a:fld>
            <a:endParaRPr lang="ru" sz="800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51590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Contextual features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4234648" y="1385850"/>
            <a:ext cx="4448101" cy="2997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sz="1800" b="1" dirty="0">
                <a:latin typeface="Georgia"/>
                <a:ea typeface="Georgia"/>
                <a:cs typeface="Georgia"/>
                <a:sym typeface="Georgia"/>
              </a:rPr>
              <a:t>локальной</a:t>
            </a: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 характеристики контекст - набор 2 левых и 2 правых слов от аспекта во всех отзывах, где он </a:t>
            </a:r>
            <a:r>
              <a:rPr lang="ru" sz="1800" dirty="0" smtClean="0">
                <a:latin typeface="Georgia"/>
                <a:ea typeface="Georgia"/>
                <a:cs typeface="Georgia"/>
                <a:sym typeface="Georgia"/>
              </a:rPr>
              <a:t>встречается</a:t>
            </a:r>
            <a:r>
              <a:rPr lang="ru-RU" sz="1800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  <a:endParaRPr lang="ru" sz="1800" dirty="0"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endParaRPr sz="1800" dirty="0"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sz="1800" b="1" dirty="0">
                <a:latin typeface="Georgia"/>
                <a:ea typeface="Georgia"/>
                <a:cs typeface="Georgia"/>
                <a:sym typeface="Georgia"/>
              </a:rPr>
              <a:t>глобальной</a:t>
            </a: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 характеристики контекст - набор отзывов, где встречается конкретный </a:t>
            </a:r>
            <a:r>
              <a:rPr lang="ru" sz="1800" dirty="0" smtClean="0">
                <a:latin typeface="Georgia"/>
                <a:ea typeface="Georgia"/>
                <a:cs typeface="Georgia"/>
                <a:sym typeface="Georgia"/>
              </a:rPr>
              <a:t>аспект</a:t>
            </a:r>
            <a:r>
              <a:rPr lang="ru-RU" sz="1800" dirty="0" smtClean="0">
                <a:latin typeface="Georgia"/>
                <a:ea typeface="Georgia"/>
                <a:cs typeface="Georgia"/>
                <a:sym typeface="Georgia"/>
              </a:rPr>
              <a:t>.</a:t>
            </a:r>
            <a:endParaRPr lang="ru" sz="1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270" y="1554160"/>
            <a:ext cx="36365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1800" dirty="0">
                <a:latin typeface="Georgia"/>
                <a:ea typeface="Georgia"/>
                <a:cs typeface="Georgia"/>
              </a:rPr>
              <a:t>«</a:t>
            </a:r>
            <a:r>
              <a:rPr lang="ru-RU" sz="1800" dirty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Обычный офисный </a:t>
            </a:r>
            <a:r>
              <a:rPr lang="ru-RU" sz="1800" u="sng" dirty="0">
                <a:latin typeface="Georgia"/>
                <a:ea typeface="Georgia"/>
                <a:cs typeface="Georgia"/>
              </a:rPr>
              <a:t>компьютер</a:t>
            </a:r>
            <a:r>
              <a:rPr lang="ru-RU" sz="1800" dirty="0">
                <a:latin typeface="Georgia"/>
                <a:ea typeface="Georgia"/>
                <a:cs typeface="Georgia"/>
              </a:rPr>
              <a:t>, </a:t>
            </a:r>
            <a:r>
              <a:rPr lang="ru-RU" sz="1800" dirty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начального уровня</a:t>
            </a:r>
            <a:r>
              <a:rPr lang="ru-RU" sz="1800" dirty="0">
                <a:latin typeface="Georgia"/>
                <a:ea typeface="Georgia"/>
                <a:cs typeface="Georgia"/>
              </a:rPr>
              <a:t>.  Очень шумный. Постоянно присутствует гул процессорного вентилятора, скорость которого система не желает регулировать»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26618"/>
            <a:ext cx="8520600" cy="572700"/>
          </a:xfrm>
        </p:spPr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629961"/>
            <a:ext cx="8520600" cy="3416400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Входные данные идентичны данным из 1 примера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.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Локальным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</a:t>
            </a: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«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компьютер</a:t>
            </a: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»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будет набор: Обычный офисный начального уровня уже 4 3,3 ггц _BEGIN_SENTENCE_ В разбираюсь плохо нужен был для работы Купила данный и нисколько не жалею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мощный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быстрый. </a:t>
            </a: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Локальным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</a:t>
            </a: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«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экран</a:t>
            </a: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»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будет набор: все подключить отличный все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.</a:t>
            </a:r>
            <a:endParaRPr lang="ru-RU" altLang="x-none" sz="16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x-none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Глобальным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</a:t>
            </a: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«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компьютер</a:t>
            </a: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»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будет набор отзывов 1-3.</a:t>
            </a: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Глобальным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</a:t>
            </a: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«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экран</a:t>
            </a: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»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будет отзыв 2. </a:t>
            </a:r>
            <a:endParaRPr lang="ru-RU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ru-RU" altLang="x-none" sz="16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ля каждой пары аспектов производится вычислени</a:t>
            </a:r>
            <a:r>
              <a:rPr lang="ru-RU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е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 значения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kl</a:t>
            </a: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-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divergence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между ngram’ами </a:t>
            </a: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 их контекстов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с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помощью </a:t>
            </a:r>
            <a:r>
              <a:rPr lang="en-US" sz="1600" i="1" dirty="0" err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scipy</a:t>
            </a:r>
            <a:r>
              <a:rPr lang="ru-RU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.</a:t>
            </a: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stats.entropy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.</a:t>
            </a:r>
            <a:endParaRPr lang="ru-RU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ru-RU" altLang="x-none" sz="16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Полученное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значение является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результатом характеристики context.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Разница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лишь в том, где ищутся контексты для аспектов. </a:t>
            </a: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x-none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/>
            <a:endParaRPr lang="ru-RU" dirty="0" smtClean="0">
              <a:solidFill>
                <a:srgbClr val="000000"/>
              </a:solidFill>
            </a:endParaRPr>
          </a:p>
          <a:p>
            <a:pPr algn="just"/>
            <a:endParaRPr lang="ru-RU" dirty="0" smtClean="0">
              <a:solidFill>
                <a:srgbClr val="000000"/>
              </a:solidFill>
            </a:endParaRPr>
          </a:p>
          <a:p>
            <a:pPr algn="just"/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15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1845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Syntactic feature</a:t>
            </a:r>
          </a:p>
        </p:txBody>
      </p:sp>
      <p:pic>
        <p:nvPicPr>
          <p:cNvPr id="154" name="Shape 154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99" y="1220899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317437" y="2386500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156" name="Shape 156"/>
          <p:cNvSpPr/>
          <p:nvPr/>
        </p:nvSpPr>
        <p:spPr>
          <a:xfrm>
            <a:off x="1711300" y="1651187"/>
            <a:ext cx="8319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7" name="Shape 157" descr="701046fc96daaac1e40d73b93c032b6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025" y="1493837"/>
            <a:ext cx="2509350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 descr="remote-api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8985" y="1831826"/>
            <a:ext cx="1235625" cy="12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/>
          <p:nvPr/>
        </p:nvSpPr>
        <p:spPr>
          <a:xfrm>
            <a:off x="5261475" y="1671100"/>
            <a:ext cx="1118700" cy="20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6258900" y="1409225"/>
            <a:ext cx="2509200" cy="6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Синтаксические деревья для всех предложений из отзывов пользователей</a:t>
            </a:r>
          </a:p>
        </p:txBody>
      </p:sp>
      <p:pic>
        <p:nvPicPr>
          <p:cNvPr id="161" name="Shape 161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99" y="2918474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44725" y="4077550"/>
            <a:ext cx="16524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Аспекты</a:t>
            </a:r>
          </a:p>
        </p:txBody>
      </p:sp>
      <p:sp>
        <p:nvSpPr>
          <p:cNvPr id="163" name="Shape 163"/>
          <p:cNvSpPr/>
          <p:nvPr/>
        </p:nvSpPr>
        <p:spPr>
          <a:xfrm>
            <a:off x="1842950" y="3475925"/>
            <a:ext cx="4582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6934200" y="2623500"/>
            <a:ext cx="1158600" cy="20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6258900" y="3385975"/>
            <a:ext cx="2509200" cy="6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Нахождение кратчайшей дистанции между каждой парой аспектов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16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75604"/>
            <a:ext cx="8520600" cy="572700"/>
          </a:xfrm>
        </p:spPr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748304"/>
            <a:ext cx="8520600" cy="3416400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Пара аспектов: «компьютер» и «экран».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Отзыв: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/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«В компьютерах разбираюсь плохо, но нужен был компьютер для работы. Купила данный компьютер, и нисколько не жалею, компьютер мощный, быстрый. В контакт центре очень вежливый молодой человек помог все подключить, экран отличный, все работает) спасибо».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17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11700" y="3654030"/>
            <a:ext cx="8709525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Для </a:t>
            </a:r>
            <a:r>
              <a:rPr lang="ru-RU" dirty="0" smtClean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дерева 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выполняется поиск кратчайшего пути между указанными аспектами. </a:t>
            </a:r>
            <a:endParaRPr lang="en-US" dirty="0" smtClean="0">
              <a:highlight>
                <a:srgbClr val="FFFFFF"/>
              </a:highlight>
              <a:latin typeface="Georgia"/>
              <a:ea typeface="Georgia"/>
              <a:cs typeface="Georgia"/>
              <a:sym typeface="Proxima Nova"/>
            </a:endParaRPr>
          </a:p>
          <a:p>
            <a:pPr algn="just">
              <a:lnSpc>
                <a:spcPct val="115000"/>
              </a:lnSpc>
            </a:pPr>
            <a:r>
              <a:rPr lang="ru-RU" dirty="0" smtClean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Если 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количество отзывов, где присутствует пара аспектов больше одного, то берется среднее арифметическое длин кратчайших путей, в противном случае просто берем данный путь. </a:t>
            </a:r>
            <a:endParaRPr lang="en-US" dirty="0" smtClean="0">
              <a:highlight>
                <a:srgbClr val="FFFFFF"/>
              </a:highlight>
              <a:latin typeface="Georgia"/>
              <a:ea typeface="Georgia"/>
              <a:cs typeface="Georgia"/>
              <a:sym typeface="Proxima Nova"/>
            </a:endParaRPr>
          </a:p>
          <a:p>
            <a:pPr algn="just">
              <a:lnSpc>
                <a:spcPct val="115000"/>
              </a:lnSpc>
            </a:pPr>
            <a:r>
              <a:rPr lang="ru-RU" dirty="0" smtClean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Это 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и будет значением величины </a:t>
            </a:r>
            <a:r>
              <a:rPr lang="en-US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syntactic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l="3430" t="13672" r="3458" b="13665"/>
          <a:stretch/>
        </p:blipFill>
        <p:spPr>
          <a:xfrm>
            <a:off x="890151" y="2361459"/>
            <a:ext cx="6814050" cy="1237393"/>
          </a:xfrm>
          <a:prstGeom prst="rect">
            <a:avLst/>
          </a:prstGeom>
        </p:spPr>
      </p:pic>
      <p:grpSp>
        <p:nvGrpSpPr>
          <p:cNvPr id="11" name="Группа 10"/>
          <p:cNvGrpSpPr/>
          <p:nvPr/>
        </p:nvGrpSpPr>
        <p:grpSpPr>
          <a:xfrm>
            <a:off x="7404159" y="3294157"/>
            <a:ext cx="1328127" cy="421566"/>
            <a:chOff x="1812270" y="4077801"/>
            <a:chExt cx="1328127" cy="421566"/>
          </a:xfrm>
        </p:grpSpPr>
        <p:pic>
          <p:nvPicPr>
            <p:cNvPr id="7" name="Shape 157" descr="701046fc96daaac1e40d73b93c032b6e.jp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12270" y="4077801"/>
              <a:ext cx="1171865" cy="261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Shape 158" descr="remote-api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46925" y="4080551"/>
              <a:ext cx="393472" cy="41881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20195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Lexical feature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0" y="2079825"/>
            <a:ext cx="8520600" cy="769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8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ABS(LENGTH(ASPECT#1)-LENGTH(ASPECT#2))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18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Пара аспектов: «компьютер» и «экран».</a:t>
            </a: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endParaRPr lang="ru-RU" sz="16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Результат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Lexical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будет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равен 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ABS(LENGTH(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(компьютер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)-</a:t>
            </a:r>
            <a:r>
              <a:rPr lang="ru" sz="1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LENGTH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(экран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))</a:t>
            </a:r>
            <a:r>
              <a:rPr lang="ru-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= 4.</a:t>
            </a:r>
            <a:endParaRPr lang="ru" sz="16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just"/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/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19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7935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Цель</a:t>
            </a:r>
          </a:p>
        </p:txBody>
      </p:sp>
      <p:pic>
        <p:nvPicPr>
          <p:cNvPr id="64" name="Shape 64" descr="3-63917_1_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649" y="1926599"/>
            <a:ext cx="3604100" cy="30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127000" lvl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 на основе </a:t>
            </a:r>
            <a:r>
              <a:rPr lang="ru" sz="24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произв</a:t>
            </a:r>
            <a:r>
              <a:rPr lang="ru-RU" sz="2400" dirty="0" err="1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оль</a:t>
            </a:r>
            <a:r>
              <a:rPr lang="ru" sz="24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ной </a:t>
            </a:r>
            <a:r>
              <a:rPr lang="ru" sz="24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иерархии, построенной вручную          </a:t>
            </a:r>
          </a:p>
          <a:p>
            <a:pPr lvl="0">
              <a:spcBef>
                <a:spcPts val="0"/>
              </a:spcBef>
              <a:buNone/>
            </a:pPr>
            <a:endParaRPr sz="24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Семантическая дистанция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Review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Sentence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Local context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Global context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Lexical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Syntactic</a:t>
            </a:r>
          </a:p>
        </p:txBody>
      </p:sp>
      <p:sp>
        <p:nvSpPr>
          <p:cNvPr id="180" name="Shape 180"/>
          <p:cNvSpPr/>
          <p:nvPr/>
        </p:nvSpPr>
        <p:spPr>
          <a:xfrm>
            <a:off x="2969450" y="1187787"/>
            <a:ext cx="1299000" cy="32610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4339275" y="2165100"/>
            <a:ext cx="4348200" cy="14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Georgia"/>
                <a:ea typeface="Georgia"/>
                <a:cs typeface="Georgia"/>
                <a:sym typeface="Georgia"/>
              </a:rPr>
              <a:t>Semantic distance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20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Семантическая дистанция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287850" y="1812125"/>
            <a:ext cx="8520600" cy="123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 – вектор характеристик, η – константное значение, равное 0.4, I – единичная матрица, d – вектор, содержащий в себе все кратчайшие пути между идеальными аспектами в построенном вручную дереве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562" y="1113325"/>
            <a:ext cx="4808874" cy="79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Shape 190"/>
          <p:cNvGrpSpPr/>
          <p:nvPr/>
        </p:nvGrpSpPr>
        <p:grpSpPr>
          <a:xfrm>
            <a:off x="56775" y="2810750"/>
            <a:ext cx="9025627" cy="894200"/>
            <a:chOff x="75900" y="3271350"/>
            <a:chExt cx="9025627" cy="894200"/>
          </a:xfrm>
        </p:grpSpPr>
        <p:pic>
          <p:nvPicPr>
            <p:cNvPr id="191" name="Shape 191"/>
            <p:cNvPicPr preferRelativeResize="0"/>
            <p:nvPr/>
          </p:nvPicPr>
          <p:blipFill rotWithShape="1">
            <a:blip r:embed="rId4">
              <a:alphaModFix/>
            </a:blip>
            <a:srcRect r="1293"/>
            <a:stretch/>
          </p:blipFill>
          <p:spPr>
            <a:xfrm>
              <a:off x="75900" y="3271350"/>
              <a:ext cx="9025627" cy="89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Shape 192"/>
            <p:cNvSpPr/>
            <p:nvPr/>
          </p:nvSpPr>
          <p:spPr>
            <a:xfrm>
              <a:off x="7409325" y="3852850"/>
              <a:ext cx="114600" cy="133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3" name="Shape 193"/>
          <p:cNvSpPr txBox="1"/>
          <p:nvPr/>
        </p:nvSpPr>
        <p:spPr>
          <a:xfrm>
            <a:off x="-47700" y="3644375"/>
            <a:ext cx="9191700" cy="72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 - вектор, вычисленный на шаг раньше, а другие множители являются значениями характеристик для конкретной пары аспектов, которые получаются путем извлечения из баз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21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22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179213"/>
              </p:ext>
            </p:extLst>
          </p:nvPr>
        </p:nvGraphicFramePr>
        <p:xfrm>
          <a:off x="311700" y="1142583"/>
          <a:ext cx="8391429" cy="330695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855519"/>
                <a:gridCol w="2856342"/>
                <a:gridCol w="2679568"/>
              </a:tblGrid>
              <a:tr h="716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Характеристики</a:t>
                      </a:r>
                      <a:endParaRPr lang="ru-RU" sz="110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Минимальное семантическое расстояние</a:t>
                      </a:r>
                      <a:endParaRPr lang="ru-RU" sz="110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Максимальное семантическое расстояние</a:t>
                      </a:r>
                      <a:endParaRPr lang="ru-RU" sz="110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Все - </a:t>
                      </a: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PMI</a:t>
                      </a:r>
                      <a:endParaRPr lang="ru-RU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3.22577963930419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174.024996616039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Все - </a:t>
                      </a:r>
                      <a:r>
                        <a:rPr lang="ru-RU" sz="1200" b="1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Context</a:t>
                      </a:r>
                      <a:endParaRPr lang="ru-RU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1.122215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206.717428100923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Все - </a:t>
                      </a:r>
                      <a:r>
                        <a:rPr lang="ru-RU" sz="1200" b="1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Lexical</a:t>
                      </a:r>
                      <a:r>
                        <a:rPr lang="ru-RU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1.27966383810979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269.474891065696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Все - </a:t>
                      </a:r>
                      <a:r>
                        <a:rPr lang="ru-RU" sz="1200" b="1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Syntactic</a:t>
                      </a:r>
                      <a:endParaRPr lang="ru-RU" sz="1200" b="1" i="0" u="none" strike="noStrike" cap="none" dirty="0">
                        <a:solidFill>
                          <a:schemeClr val="lt1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2.10356463930419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276.680485058915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Все + </a:t>
                      </a:r>
                      <a:r>
                        <a:rPr lang="ru-RU" sz="1200" b="1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Bayes</a:t>
                      </a:r>
                      <a:r>
                        <a:rPr lang="ru-RU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 (Дополнительная характеристика)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10.2304768970291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436.156013125701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</a:tr>
              <a:tr h="2283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  <a:sym typeface="Arial"/>
                        </a:rPr>
                        <a:t>Все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</a:t>
                      </a:r>
                      <a:r>
                        <a:rPr lang="ru-RU" sz="120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.22577963930419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277.802700058915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313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RandomForest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311700" y="1527475"/>
            <a:ext cx="2776200" cy="213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Предвычисленные реальные длины путей для каждой пары идеальных аспектов, а также набор из 6 характеристик для каждой пары аспектов</a:t>
            </a:r>
          </a:p>
        </p:txBody>
      </p:sp>
      <p:pic>
        <p:nvPicPr>
          <p:cNvPr id="201" name="Shape 201" descr="a_random_fore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498" y="1532250"/>
            <a:ext cx="3215949" cy="24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3174050" y="2418775"/>
            <a:ext cx="1463100" cy="35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23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762838" y="3830085"/>
            <a:ext cx="1478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charset="0"/>
                <a:ea typeface="Times New Roman" charset="0"/>
              </a:rPr>
              <a:t>sklearn</a:t>
            </a:r>
            <a:r>
              <a:rPr lang="ru-RU" i="1" dirty="0">
                <a:latin typeface="Times New Roman" charset="0"/>
                <a:ea typeface="Times New Roman" charset="0"/>
              </a:rPr>
              <a:t>.</a:t>
            </a:r>
            <a:r>
              <a:rPr lang="ru-RU" i="1" dirty="0" err="1">
                <a:latin typeface="Times New Roman" charset="0"/>
                <a:ea typeface="Times New Roman" charset="0"/>
              </a:rPr>
              <a:t>ensemble</a:t>
            </a:r>
            <a:r>
              <a:rPr lang="ru-RU" i="1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ru-RU" dirty="0">
                <a:solidFill>
                  <a:srgbClr val="000000"/>
                </a:solidFill>
              </a:rPr>
              <a:t>Для способа 1 данные расстояний угадываются верно </a:t>
            </a:r>
            <a:r>
              <a:rPr lang="ru-RU" dirty="0" smtClean="0">
                <a:solidFill>
                  <a:srgbClr val="000000"/>
                </a:solidFill>
              </a:rPr>
              <a:t>реже</a:t>
            </a:r>
            <a:r>
              <a:rPr lang="ru-RU" dirty="0">
                <a:solidFill>
                  <a:srgbClr val="000000"/>
                </a:solidFill>
              </a:rPr>
              <a:t>, нежели чем в способе </a:t>
            </a:r>
            <a:r>
              <a:rPr lang="ru-RU" dirty="0" smtClean="0">
                <a:solidFill>
                  <a:srgbClr val="000000"/>
                </a:solidFill>
              </a:rPr>
              <a:t>2.</a:t>
            </a:r>
          </a:p>
          <a:p>
            <a:pPr algn="just">
              <a:lnSpc>
                <a:spcPct val="100000"/>
              </a:lnSpc>
            </a:pPr>
            <a:r>
              <a:rPr lang="ru-RU" dirty="0" smtClean="0">
                <a:solidFill>
                  <a:srgbClr val="000000"/>
                </a:solidFill>
              </a:rPr>
              <a:t>Способ </a:t>
            </a:r>
            <a:r>
              <a:rPr lang="ru-RU" dirty="0">
                <a:solidFill>
                  <a:srgbClr val="000000"/>
                </a:solidFill>
              </a:rPr>
              <a:t>2 </a:t>
            </a:r>
            <a:r>
              <a:rPr lang="ru-RU" dirty="0" smtClean="0">
                <a:solidFill>
                  <a:srgbClr val="000000"/>
                </a:solidFill>
              </a:rPr>
              <a:t>зависит </a:t>
            </a:r>
            <a:r>
              <a:rPr lang="ru-RU" dirty="0">
                <a:solidFill>
                  <a:srgbClr val="000000"/>
                </a:solidFill>
              </a:rPr>
              <a:t>от тренировочной выборки и поэтому не имеет возможности выдавать результаты, выходящие за пределы предложенных ему для обучения, что является </a:t>
            </a:r>
            <a:r>
              <a:rPr lang="ru-RU" dirty="0" smtClean="0">
                <a:solidFill>
                  <a:srgbClr val="000000"/>
                </a:solidFill>
              </a:rPr>
              <a:t>минусом</a:t>
            </a:r>
            <a:r>
              <a:rPr lang="ru-RU" dirty="0">
                <a:solidFill>
                  <a:srgbClr val="000000"/>
                </a:solidFill>
              </a:rPr>
              <a:t>, коим не страдает 1 способ. </a:t>
            </a:r>
            <a:endParaRPr lang="ru-RU" dirty="0" smtClean="0">
              <a:solidFill>
                <a:srgbClr val="00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ru-RU" dirty="0" smtClean="0">
                <a:solidFill>
                  <a:srgbClr val="000000"/>
                </a:solidFill>
              </a:rPr>
              <a:t>За </a:t>
            </a:r>
            <a:r>
              <a:rPr lang="ru-RU" dirty="0">
                <a:solidFill>
                  <a:srgbClr val="000000"/>
                </a:solidFill>
              </a:rPr>
              <a:t>счет большего диапазона значений 1 способ является более удобным в плане построения дальнейшей иерархии </a:t>
            </a:r>
            <a:r>
              <a:rPr lang="ru-RU" dirty="0" smtClean="0">
                <a:solidFill>
                  <a:srgbClr val="000000"/>
                </a:solidFill>
              </a:rPr>
              <a:t>аспектов. </a:t>
            </a:r>
          </a:p>
          <a:p>
            <a:pPr algn="just">
              <a:lnSpc>
                <a:spcPct val="100000"/>
              </a:lnSpc>
            </a:pPr>
            <a:r>
              <a:rPr lang="ru-RU" dirty="0" smtClean="0">
                <a:solidFill>
                  <a:srgbClr val="000000"/>
                </a:solidFill>
              </a:rPr>
              <a:t>В </a:t>
            </a:r>
            <a:r>
              <a:rPr lang="ru-RU" dirty="0">
                <a:solidFill>
                  <a:srgbClr val="000000"/>
                </a:solidFill>
              </a:rPr>
              <a:t>качестве преимущества второго способа можно указать скорость его работы, которая в разы выше нежели чем у 1 подхода.</a:t>
            </a:r>
          </a:p>
          <a:p>
            <a:pPr algn="just">
              <a:lnSpc>
                <a:spcPct val="100000"/>
              </a:lnSpc>
            </a:pP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43863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279616" y="-8050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dirty="0"/>
              <a:t>Построение иерархии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>
          <a:xfrm>
            <a:off x="2259525" y="4759477"/>
            <a:ext cx="6761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25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-68607" y="116397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7800" lvl="0">
              <a:buSzPct val="100000"/>
            </a:pPr>
            <a:r>
              <a:rPr lang="ru" sz="1200" b="1" dirty="0" smtClean="0">
                <a:latin typeface="Georgia"/>
                <a:ea typeface="Georgia"/>
                <a:cs typeface="Georgia"/>
                <a:sym typeface="Proxima Nova"/>
              </a:rPr>
              <a:t>Общая информация</a:t>
            </a:r>
            <a:endParaRPr lang="en-US" sz="1200" b="1" dirty="0" smtClean="0">
              <a:latin typeface="Georgia"/>
              <a:ea typeface="Georgia"/>
              <a:cs typeface="Georgia"/>
              <a:sym typeface="Proxima Nova"/>
            </a:endParaRPr>
          </a:p>
          <a:p>
            <a:pPr marL="177800" lvl="0">
              <a:buSzPct val="100000"/>
            </a:pPr>
            <a:endParaRPr lang="en-US" sz="1200" dirty="0">
              <a:latin typeface="Georgia"/>
              <a:ea typeface="Georgia"/>
              <a:cs typeface="Georgia"/>
              <a:sym typeface="Proxima Nova"/>
            </a:endParaRPr>
          </a:p>
          <a:p>
            <a:pPr marL="177800" lvl="1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Категория</a:t>
            </a:r>
          </a:p>
          <a:p>
            <a:pPr marL="177800" lvl="1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Тип</a:t>
            </a:r>
          </a:p>
          <a:p>
            <a:pPr marL="177800" lvl="1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Цвет</a:t>
            </a:r>
          </a:p>
          <a:p>
            <a:pPr marL="177800" lvl="1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Производитель</a:t>
            </a:r>
          </a:p>
          <a:p>
            <a:pPr marL="177800" lvl="1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Цена</a:t>
            </a:r>
          </a:p>
          <a:p>
            <a:pPr marL="146050" lvl="0">
              <a:buSzPct val="100000"/>
            </a:pPr>
            <a:endParaRPr lang="ru" sz="1200" dirty="0">
              <a:latin typeface="Georgia"/>
              <a:ea typeface="Georgia"/>
              <a:cs typeface="Georgia"/>
              <a:sym typeface="Proxima Nova"/>
            </a:endParaRPr>
          </a:p>
          <a:p>
            <a:pPr marL="457200" lvl="0"/>
            <a:endParaRPr lang="ru" sz="1200" dirty="0">
              <a:latin typeface="Georgia"/>
              <a:ea typeface="Georgia"/>
              <a:cs typeface="Georgia"/>
              <a:sym typeface="Proxima Nova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739091" y="1163976"/>
            <a:ext cx="4572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6050" lvl="0">
              <a:buSzPct val="100000"/>
            </a:pPr>
            <a:r>
              <a:rPr lang="ru" sz="1200" b="1" dirty="0" smtClean="0">
                <a:latin typeface="Georgia"/>
                <a:ea typeface="Georgia"/>
                <a:cs typeface="Georgia"/>
                <a:sym typeface="Proxima Nova"/>
              </a:rPr>
              <a:t>Характеристики</a:t>
            </a:r>
            <a:endParaRPr lang="en-US" sz="1200" b="1" dirty="0" smtClean="0">
              <a:latin typeface="Georgia"/>
              <a:ea typeface="Georgia"/>
              <a:cs typeface="Georgia"/>
              <a:sym typeface="Proxima Nova"/>
            </a:endParaRPr>
          </a:p>
          <a:p>
            <a:pPr marL="146050" lvl="0">
              <a:buSzPct val="100000"/>
            </a:pPr>
            <a:endParaRPr lang="en-US" sz="1200" dirty="0">
              <a:latin typeface="Georgia"/>
              <a:ea typeface="Georgia"/>
              <a:cs typeface="Georgia"/>
              <a:sym typeface="Proxima Nova"/>
            </a:endParaRPr>
          </a:p>
          <a:p>
            <a:pPr marL="311150" lvl="1" indent="-176213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Тип матрицы</a:t>
            </a:r>
          </a:p>
          <a:p>
            <a:pPr marL="311150" lvl="1" indent="-176213">
              <a:buSzPct val="100000"/>
            </a:pPr>
            <a:r>
              <a:rPr lang="ru" sz="1200" dirty="0" smtClean="0">
                <a:latin typeface="Georgia"/>
                <a:ea typeface="Georgia"/>
                <a:cs typeface="Georgia"/>
                <a:sym typeface="Proxima Nova"/>
              </a:rPr>
              <a:t>Разрешение </a:t>
            </a: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матрицы</a:t>
            </a:r>
          </a:p>
          <a:p>
            <a:pPr marL="311150" lvl="1" indent="-176213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Формат </a:t>
            </a:r>
            <a:r>
              <a:rPr lang="ru" sz="1200" dirty="0" smtClean="0">
                <a:latin typeface="Georgia"/>
                <a:ea typeface="Georgia"/>
                <a:cs typeface="Georgia"/>
                <a:sym typeface="Proxima Nova"/>
              </a:rPr>
              <a:t>файлов</a:t>
            </a:r>
            <a:endParaRPr lang="ru" sz="1200" dirty="0">
              <a:latin typeface="Georgia"/>
              <a:ea typeface="Georgia"/>
              <a:cs typeface="Georgia"/>
              <a:sym typeface="Proxima Nova"/>
            </a:endParaRPr>
          </a:p>
          <a:p>
            <a:pPr marL="311150" lvl="1" indent="-176213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Съемка </a:t>
            </a:r>
            <a:r>
              <a:rPr lang="ru" sz="1200" dirty="0" smtClean="0">
                <a:latin typeface="Georgia"/>
                <a:ea typeface="Georgia"/>
                <a:cs typeface="Georgia"/>
                <a:sym typeface="Proxima Nova"/>
              </a:rPr>
              <a:t>видео</a:t>
            </a:r>
            <a:endParaRPr lang="ru" sz="1200" dirty="0">
              <a:latin typeface="Georgia"/>
              <a:ea typeface="Georgia"/>
              <a:cs typeface="Georgia"/>
              <a:sym typeface="Proxima Nova"/>
            </a:endParaRPr>
          </a:p>
          <a:p>
            <a:pPr marL="311150" lvl="1" indent="-176213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Разъемы</a:t>
            </a:r>
          </a:p>
          <a:p>
            <a:pPr marL="311150" lvl="1" indent="-176213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Карты памяти</a:t>
            </a:r>
          </a:p>
          <a:p>
            <a:pPr marL="311150" lvl="1" indent="-176213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Элемент питания</a:t>
            </a:r>
            <a:endParaRPr lang="en-US" sz="1200" dirty="0">
              <a:latin typeface="Georgia"/>
              <a:ea typeface="Georgia"/>
              <a:cs typeface="Georgia"/>
              <a:sym typeface="Proxima Nova"/>
            </a:endParaRPr>
          </a:p>
          <a:p>
            <a:pPr marL="311150" lvl="1" indent="-176213">
              <a:buSzPct val="100000"/>
            </a:pPr>
            <a:r>
              <a:rPr lang="ru" sz="1200" dirty="0" smtClean="0">
                <a:latin typeface="Georgia"/>
                <a:ea typeface="Georgia"/>
                <a:cs typeface="Georgia"/>
              </a:rPr>
              <a:t>Дисплей</a:t>
            </a:r>
            <a:endParaRPr lang="en-US" sz="1200" dirty="0" smtClean="0">
              <a:latin typeface="Georgia"/>
              <a:ea typeface="Georgia"/>
              <a:cs typeface="Georgia"/>
            </a:endParaRPr>
          </a:p>
          <a:p>
            <a:pPr marL="493713" lvl="2" indent="-47625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</a:rPr>
              <a:t>Тип дисплея</a:t>
            </a:r>
          </a:p>
          <a:p>
            <a:pPr marL="493713" lvl="2" indent="-47625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</a:rPr>
              <a:t>Размер </a:t>
            </a:r>
            <a:r>
              <a:rPr lang="ru" sz="1200" dirty="0" smtClean="0">
                <a:latin typeface="Georgia"/>
                <a:ea typeface="Georgia"/>
                <a:cs typeface="Georgia"/>
              </a:rPr>
              <a:t>дисплея</a:t>
            </a:r>
            <a:endParaRPr lang="ru" sz="1200" dirty="0">
              <a:latin typeface="Georgia"/>
              <a:ea typeface="Georgia"/>
              <a:cs typeface="Georgia"/>
            </a:endParaRPr>
          </a:p>
          <a:p>
            <a:pPr marL="311150" lvl="1" indent="-176213">
              <a:buSzPct val="100000"/>
            </a:pPr>
            <a:r>
              <a:rPr lang="ru" sz="1200" dirty="0" smtClean="0">
                <a:latin typeface="Georgia"/>
                <a:ea typeface="Georgia"/>
                <a:cs typeface="Georgia"/>
              </a:rPr>
              <a:t>Вспышка</a:t>
            </a:r>
            <a:endParaRPr lang="en-US" sz="1200" dirty="0" smtClean="0">
              <a:latin typeface="Georgia"/>
              <a:ea typeface="Georgia"/>
              <a:cs typeface="Georgia"/>
            </a:endParaRPr>
          </a:p>
          <a:p>
            <a:pPr marL="311150" lvl="1" indent="-176213">
              <a:buSzPct val="100000"/>
            </a:pPr>
            <a:r>
              <a:rPr lang="en-US" sz="1200" dirty="0">
                <a:latin typeface="Georgia"/>
                <a:ea typeface="Georgia"/>
                <a:cs typeface="Georgia"/>
              </a:rPr>
              <a:t>	 </a:t>
            </a:r>
            <a:r>
              <a:rPr lang="en-US" sz="1200" dirty="0" smtClean="0">
                <a:latin typeface="Georgia"/>
                <a:ea typeface="Georgia"/>
                <a:cs typeface="Georgia"/>
              </a:rPr>
              <a:t>   </a:t>
            </a:r>
            <a:r>
              <a:rPr lang="ru" sz="1200" dirty="0" smtClean="0">
                <a:latin typeface="Georgia"/>
                <a:ea typeface="Georgia"/>
                <a:cs typeface="Georgia"/>
              </a:rPr>
              <a:t>Подключение </a:t>
            </a:r>
            <a:r>
              <a:rPr lang="ru" sz="1200" dirty="0">
                <a:latin typeface="Georgia"/>
                <a:ea typeface="Georgia"/>
                <a:cs typeface="Georgia"/>
              </a:rPr>
              <a:t>внешней вспышки</a:t>
            </a:r>
          </a:p>
          <a:p>
            <a:pPr marL="311150" lvl="1" indent="-176213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</a:rPr>
              <a:t>Объектив</a:t>
            </a:r>
          </a:p>
          <a:p>
            <a:pPr marL="133350" lvl="8" indent="312738">
              <a:buSzPct val="100000"/>
            </a:pPr>
            <a:r>
              <a:rPr lang="ru" sz="1200" dirty="0" smtClean="0">
                <a:latin typeface="Georgia"/>
                <a:ea typeface="Georgia"/>
                <a:cs typeface="Georgia"/>
              </a:rPr>
              <a:t>Оптический </a:t>
            </a:r>
            <a:r>
              <a:rPr lang="ru" sz="1200" dirty="0">
                <a:latin typeface="Georgia"/>
                <a:ea typeface="Georgia"/>
                <a:cs typeface="Georgia"/>
              </a:rPr>
              <a:t>зум</a:t>
            </a:r>
          </a:p>
          <a:p>
            <a:pPr marL="133350" lvl="8" indent="312738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</a:rPr>
              <a:t>Тип фокусировки</a:t>
            </a:r>
          </a:p>
          <a:p>
            <a:pPr marL="133350" lvl="8" indent="312738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</a:rPr>
              <a:t>Расстояние фокусировки</a:t>
            </a:r>
          </a:p>
          <a:p>
            <a:pPr marL="311150" lvl="0" indent="-176213">
              <a:buSzPct val="100000"/>
            </a:pPr>
            <a:endParaRPr lang="ru" sz="1200" dirty="0">
              <a:latin typeface="Georgia"/>
              <a:ea typeface="Georgia"/>
              <a:cs typeface="Georgia"/>
              <a:sym typeface="Proxima Nova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975650" y="642132"/>
            <a:ext cx="26613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" b="1">
                <a:solidFill>
                  <a:schemeClr val="accent3"/>
                </a:solidFill>
              </a:rPr>
              <a:t>Зеркальные фотоаппараты</a:t>
            </a:r>
            <a:endParaRPr lang="ru" b="1" dirty="0">
              <a:solidFill>
                <a:schemeClr val="accent3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969128" y="118140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3250" lvl="1">
              <a:buSzPct val="100000"/>
            </a:pPr>
            <a:r>
              <a:rPr lang="ru" sz="1200" b="1" dirty="0" smtClean="0">
                <a:latin typeface="Georgia"/>
                <a:ea typeface="Georgia"/>
                <a:cs typeface="Georgia"/>
              </a:rPr>
              <a:t>Дополнительно</a:t>
            </a:r>
            <a:endParaRPr lang="en-US" sz="1200" b="1" dirty="0" smtClean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endParaRPr lang="en-US" sz="1200" dirty="0">
              <a:latin typeface="Georgia"/>
              <a:ea typeface="Georgia"/>
              <a:cs typeface="Georgia"/>
            </a:endParaRPr>
          </a:p>
          <a:p>
            <a:pPr marL="622300" lvl="2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</a:rPr>
              <a:t>Гнездо для крепления штатива</a:t>
            </a:r>
          </a:p>
          <a:p>
            <a:pPr marL="622300" lvl="2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</a:rPr>
              <a:t>Особенности</a:t>
            </a:r>
          </a:p>
          <a:p>
            <a:pPr marL="603250" lvl="1">
              <a:buSzPct val="100000"/>
            </a:pPr>
            <a:endParaRPr lang="ru" sz="1200" dirty="0">
              <a:latin typeface="Georgia"/>
              <a:ea typeface="Georgia"/>
              <a:cs typeface="Georgia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267965" y="1186014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3250" lvl="1">
              <a:buSzPct val="100000"/>
            </a:pPr>
            <a:r>
              <a:rPr lang="ru" sz="1200" b="1" dirty="0">
                <a:latin typeface="Georgia"/>
                <a:ea typeface="Georgia"/>
                <a:cs typeface="Georgia"/>
              </a:rPr>
              <a:t>Габариты </a:t>
            </a:r>
            <a:r>
              <a:rPr lang="ru" sz="1200" b="1" dirty="0" smtClean="0">
                <a:latin typeface="Georgia"/>
                <a:ea typeface="Georgia"/>
                <a:cs typeface="Georgia"/>
              </a:rPr>
              <a:t>устройства</a:t>
            </a:r>
            <a:endParaRPr lang="en-US" sz="1200" b="1" dirty="0" smtClean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endParaRPr lang="ru" sz="1200" dirty="0">
              <a:latin typeface="Georgia"/>
              <a:ea typeface="Georgia"/>
              <a:cs typeface="Georgia"/>
            </a:endParaRPr>
          </a:p>
          <a:p>
            <a:pPr marL="622300" lvl="2">
              <a:buSzPct val="100000"/>
            </a:pPr>
            <a:r>
              <a:rPr lang="ru" sz="1200" dirty="0">
                <a:latin typeface="Georgia"/>
                <a:ea typeface="Georgia"/>
                <a:cs typeface="Georgia"/>
              </a:rPr>
              <a:t>Размеры</a:t>
            </a:r>
          </a:p>
          <a:p>
            <a:pPr marL="622300" lvl="2">
              <a:buSzPct val="100000"/>
            </a:pPr>
            <a:r>
              <a:rPr lang="ru" sz="1200" dirty="0" smtClean="0">
                <a:latin typeface="Georgia"/>
                <a:ea typeface="Georgia"/>
                <a:cs typeface="Georgia"/>
              </a:rPr>
              <a:t>Вес</a:t>
            </a:r>
            <a:endParaRPr lang="ru" sz="1200" dirty="0">
              <a:latin typeface="Georgia"/>
              <a:ea typeface="Georgia"/>
              <a:cs typeface="Georgia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174517" y="120291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3250" lvl="1">
              <a:buSzPct val="100000"/>
            </a:pPr>
            <a:r>
              <a:rPr lang="ru" sz="1200" b="1" dirty="0" smtClean="0">
                <a:latin typeface="Georgia"/>
                <a:ea typeface="Georgia"/>
                <a:cs typeface="Georgia"/>
              </a:rPr>
              <a:t>Упаковка</a:t>
            </a:r>
            <a:endParaRPr lang="en-US" sz="1200" b="1" dirty="0" smtClean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endParaRPr lang="en-US" sz="1200" dirty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r>
              <a:rPr lang="ru" sz="1200" dirty="0" smtClean="0">
                <a:latin typeface="Georgia"/>
                <a:ea typeface="Georgia"/>
                <a:cs typeface="Georgia"/>
              </a:rPr>
              <a:t>Размер упаковки</a:t>
            </a:r>
            <a:endParaRPr lang="ru-RU" sz="1200" dirty="0" smtClean="0">
              <a:latin typeface="Georgia"/>
              <a:ea typeface="Georgia"/>
              <a:cs typeface="Georgia"/>
            </a:endParaRPr>
          </a:p>
          <a:p>
            <a:pPr marL="603250" lvl="1">
              <a:buSzPct val="100000"/>
            </a:pPr>
            <a:r>
              <a:rPr lang="ru-RU" sz="1200" dirty="0" smtClean="0">
                <a:latin typeface="Georgia"/>
                <a:ea typeface="Georgia"/>
                <a:cs typeface="Georgia"/>
              </a:rPr>
              <a:t>Тип упаковки</a:t>
            </a:r>
            <a:endParaRPr lang="ru" sz="1200" dirty="0">
              <a:latin typeface="Georgia"/>
              <a:ea typeface="Georgia"/>
              <a:cs typeface="Georgia"/>
            </a:endParaRPr>
          </a:p>
        </p:txBody>
      </p:sp>
      <p:cxnSp>
        <p:nvCxnSpPr>
          <p:cNvPr id="14" name="Прямая со стрелкой 13"/>
          <p:cNvCxnSpPr>
            <a:stCxn id="6" idx="1"/>
          </p:cNvCxnSpPr>
          <p:nvPr/>
        </p:nvCxnSpPr>
        <p:spPr>
          <a:xfrm flipH="1">
            <a:off x="1201947" y="796021"/>
            <a:ext cx="1773703" cy="410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2685378" y="907822"/>
            <a:ext cx="590482" cy="266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H="1">
            <a:off x="4322711" y="938564"/>
            <a:ext cx="1" cy="225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5455905" y="877904"/>
            <a:ext cx="855186" cy="375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6" idx="3"/>
          </p:cNvCxnSpPr>
          <p:nvPr/>
        </p:nvCxnSpPr>
        <p:spPr>
          <a:xfrm>
            <a:off x="5636956" y="796021"/>
            <a:ext cx="2628155" cy="412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82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228458"/>
            <a:ext cx="8520600" cy="572700"/>
          </a:xfrm>
        </p:spPr>
        <p:txBody>
          <a:bodyPr/>
          <a:lstStyle/>
          <a:p>
            <a:r>
              <a:rPr lang="ru-RU" dirty="0"/>
              <a:t>Список использованных источников</a:t>
            </a:r>
            <a:br>
              <a:rPr lang="ru-RU" dirty="0"/>
            </a:b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651095"/>
            <a:ext cx="8520600" cy="3416400"/>
          </a:xfrm>
        </p:spPr>
        <p:txBody>
          <a:bodyPr/>
          <a:lstStyle/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Сайт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материалов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университета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Иллинойс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Электронный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ресурс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]. URL: https://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courses.engr.illinois.edu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/cs498jh/Slides/Lecture03.pdf (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дата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обращения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: 20.12.2016);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Сайт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API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Института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системного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программирования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Российской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академии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наук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Электронный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ресурс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]. URL: https://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api.ispras.ru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/ (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дата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обращения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: 22.11.2016);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С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Ким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Д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Цанг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Ж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Чен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Э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Оу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Ш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Лиу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“A Hierarchical Aspect-Sentiment Model for Online Reviews”,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Департамент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компьютерных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наук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Корея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2010; 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Jianxing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Yu, Zheng-Jun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Zha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Meng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Wang, Kai Wang, Tat-Seng Chua, “Domain-Assisted Product Aspect Hierarchy Generation: Towards Hierarchical Organization of Unstructured Consumer Reviews”, School of Computing, National University of Singapore, Institute for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Infocomm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Research, Singapore;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Jianxing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Yu, Zheng-Jun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Zha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Meng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Wang, Tat-Seng Chua, “Hierarchical Organization of Unstructured Consumer Reviews”, School of Computing</a:t>
            </a:r>
            <a:b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National University of Singapore;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В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Проноза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Е.В.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Ягунова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“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Аспектныи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̆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анализ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отзывов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о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ресторанах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для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рекомендательных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систем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е-туризма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”, </a:t>
            </a:r>
            <a:r>
              <a:rPr lang="en-US" sz="1000" dirty="0" err="1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Санкт-Петербургски</a:t>
            </a:r>
            <a:r>
              <a:rPr lang="ru-RU" sz="1000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й </a:t>
            </a:r>
            <a:r>
              <a:rPr lang="en-US" sz="1000" dirty="0" err="1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государственны</a:t>
            </a:r>
            <a:r>
              <a:rPr lang="ru-RU" sz="1000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й</a:t>
            </a:r>
            <a:r>
              <a:rPr lang="en-US" sz="1000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университет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Санкт-Петербург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2010;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А.А.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Бреслав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А.П.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Лукьянова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М.А.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Коротков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“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Построение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иерархии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классов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по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текстовым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описаниям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”,</a:t>
            </a:r>
            <a:b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</a:br>
            <a:r>
              <a:rPr lang="en-US" sz="1000" dirty="0" err="1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Санкт-Петербургски</a:t>
            </a:r>
            <a:r>
              <a:rPr lang="ru-RU" sz="1000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й</a:t>
            </a:r>
            <a:r>
              <a:rPr lang="en-US" sz="1000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государственны</a:t>
            </a:r>
            <a:r>
              <a:rPr lang="ru-RU" sz="1000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й</a:t>
            </a:r>
            <a:r>
              <a:rPr lang="en-US" sz="1000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политехнически</a:t>
            </a:r>
            <a:r>
              <a:rPr lang="ru-RU" sz="1000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й</a:t>
            </a:r>
            <a:r>
              <a:rPr lang="en-US" sz="1000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университет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Санкт-Петербург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2011;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К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. Murthy, T.A.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Faruquie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L.V.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Subramaniam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K.H. Prasad, M.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Mohania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“Automatically Generating Term-frequency-induced Taxonomies”, ACL, 2010.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S. Roy and L.V.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Subramaniam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“Automatic Generation of Domain Models for Call Centers from Noisy Transcriptions”, ACL, 2009;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R. Snow and D.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Jurafsky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“Semantic Taxonomy Induction from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Heterogenous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Evidence”, ACL, 2006;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H. Yang and J. Callan, “A Metric-based Framework for Automatic Taxonomy Induction”, ACL, 2009;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Сайт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документации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библиотеки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BeautifulSoup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Электронный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ресурс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]. URL: https://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www.crummy.com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/software/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BeautifulSoup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/ (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дата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обращения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: 05.03.2017);</a:t>
            </a: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Сайт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документации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языка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Python [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Электронный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ресурс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]. URL: https://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docs.python.org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/3/ (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дата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обращения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: </a:t>
            </a:r>
            <a:r>
              <a:rPr lang="en-US" sz="1000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20.01.2017);</a:t>
            </a:r>
            <a:endParaRPr lang="en-US" sz="1000" dirty="0">
              <a:solidFill>
                <a:srgbClr val="000000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228600" indent="-2286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D.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Turdakov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N.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Astrakhantsev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Y.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Nedumov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A.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Sysoev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I.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Andrianov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V.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Mayorov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D.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Fedorenko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A.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Korshunov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S. 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Kuznetsov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, “</a:t>
            </a:r>
            <a:r>
              <a:rPr lang="en-US" sz="1000" dirty="0" err="1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Texterra</a:t>
            </a:r>
            <a:r>
              <a:rPr lang="en-US" sz="1000" dirty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: A Framework for Text Analysis”, Proceedings of the Institute for System Programming, vol. 26, issue 1, 2014, pp. 421-438</a:t>
            </a:r>
            <a:r>
              <a:rPr lang="en-US" sz="1000" dirty="0" smtClean="0">
                <a:solidFill>
                  <a:srgbClr val="000000"/>
                </a:solidFill>
                <a:latin typeface="Georgia" charset="0"/>
                <a:ea typeface="Georgia" charset="0"/>
                <a:cs typeface="Georgia" charset="0"/>
              </a:rPr>
              <a:t>.</a:t>
            </a:r>
            <a:endParaRPr lang="en-US" sz="1000" dirty="0">
              <a:solidFill>
                <a:srgbClr val="0000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26</a:t>
            </a:fld>
            <a:endParaRPr lang="ru" sz="800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88411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4600" dirty="0">
                <a:solidFill>
                  <a:srgbClr val="FF5621"/>
                </a:solidFill>
                <a:latin typeface="Georgia"/>
                <a:ea typeface="Georgia"/>
                <a:cs typeface="Georgia"/>
                <a:sym typeface="Georgia"/>
              </a:rPr>
              <a:t>Спасибо за внимание!</a:t>
            </a:r>
          </a:p>
          <a:p>
            <a:pPr lvl="0" algn="ctr">
              <a:spcBef>
                <a:spcPts val="0"/>
              </a:spcBef>
              <a:buNone/>
            </a:pPr>
            <a:r>
              <a:rPr lang="ru" sz="3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Репина Анастасия Андреевна</a:t>
            </a:r>
          </a:p>
          <a:p>
            <a:pPr lvl="0" algn="ctr">
              <a:spcBef>
                <a:spcPts val="0"/>
              </a:spcBef>
              <a:buNone/>
            </a:pPr>
            <a:r>
              <a:rPr lang="ru" sz="28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aarepina@edu.hse.ru</a:t>
            </a:r>
          </a:p>
          <a:p>
            <a:pPr lvl="0" algn="ctr">
              <a:spcBef>
                <a:spcPts val="0"/>
              </a:spcBef>
              <a:buNone/>
            </a:pPr>
            <a:endParaRPr sz="28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ru" sz="28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Москва 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Термины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b="1" dirty="0">
                <a:solidFill>
                  <a:srgbClr val="000000"/>
                </a:solidFill>
              </a:rPr>
              <a:t>Аспект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ru-RU" sz="2000" dirty="0">
                <a:solidFill>
                  <a:srgbClr val="000000"/>
                </a:solidFill>
              </a:rPr>
              <a:t> слово или набор слов характеристик, главным словом в которых является </a:t>
            </a:r>
            <a:r>
              <a:rPr lang="ru-RU" sz="2000" dirty="0" smtClean="0">
                <a:solidFill>
                  <a:srgbClr val="000000"/>
                </a:solidFill>
              </a:rPr>
              <a:t>существительное</a:t>
            </a:r>
            <a:endParaRPr lang="ru-RU" sz="2000" dirty="0">
              <a:solidFill>
                <a:srgbClr val="000000"/>
              </a:solidFill>
            </a:endParaRPr>
          </a:p>
          <a:p>
            <a:r>
              <a:rPr lang="ru-RU" sz="2000" b="1" dirty="0">
                <a:solidFill>
                  <a:srgbClr val="000000"/>
                </a:solidFill>
              </a:rPr>
              <a:t>Идеальный аспект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ru-RU" sz="2000" dirty="0">
                <a:solidFill>
                  <a:srgbClr val="000000"/>
                </a:solidFill>
              </a:rPr>
              <a:t> слово-характеристика, полученная из технических описаний товаров на сайте </a:t>
            </a:r>
            <a:r>
              <a:rPr lang="en-US" sz="2000" dirty="0" err="1">
                <a:solidFill>
                  <a:srgbClr val="000000"/>
                </a:solidFill>
              </a:rPr>
              <a:t>ulmart.ru</a:t>
            </a:r>
            <a:endParaRPr lang="ru-RU" sz="2000" dirty="0">
              <a:solidFill>
                <a:srgbClr val="000000"/>
              </a:solidFill>
            </a:endParaRPr>
          </a:p>
          <a:p>
            <a:r>
              <a:rPr lang="ru-RU" sz="2000" b="1" dirty="0">
                <a:solidFill>
                  <a:srgbClr val="000000"/>
                </a:solidFill>
              </a:rPr>
              <a:t>Иерархия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ru-RU" sz="2000" dirty="0">
                <a:solidFill>
                  <a:srgbClr val="000000"/>
                </a:solidFill>
              </a:rPr>
              <a:t> расположение элементов системы в порядке подчиненности (от высшего к низшему</a:t>
            </a:r>
            <a:r>
              <a:rPr lang="ru-RU" sz="2000" dirty="0" smtClean="0">
                <a:solidFill>
                  <a:srgbClr val="000000"/>
                </a:solidFill>
              </a:rPr>
              <a:t>)</a:t>
            </a:r>
            <a:endParaRPr lang="ru-RU" sz="2000" dirty="0">
              <a:solidFill>
                <a:srgbClr val="000000"/>
              </a:solidFill>
            </a:endParaRPr>
          </a:p>
          <a:p>
            <a:endParaRPr lang="ru-RU" sz="2000" dirty="0">
              <a:solidFill>
                <a:srgbClr val="000000"/>
              </a:solidFill>
            </a:endParaRPr>
          </a:p>
          <a:p>
            <a:r>
              <a:rPr lang="ru-RU" sz="2000" dirty="0" smtClean="0">
                <a:solidFill>
                  <a:srgbClr val="000000"/>
                </a:solidFill>
              </a:rPr>
              <a:t>  </a:t>
            </a:r>
          </a:p>
          <a:p>
            <a:endParaRPr lang="ru-RU" sz="2000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3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1325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21" y="71030"/>
            <a:ext cx="8521616" cy="288039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036" y="3214981"/>
            <a:ext cx="2032986" cy="101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17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Технологии</a:t>
            </a:r>
          </a:p>
        </p:txBody>
      </p:sp>
      <p:pic>
        <p:nvPicPr>
          <p:cNvPr id="72" name="Shape 72" descr="Open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947" y="1310425"/>
            <a:ext cx="2836350" cy="28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l="9186" r="9080"/>
          <a:stretch/>
        </p:blipFill>
        <p:spPr>
          <a:xfrm>
            <a:off x="152399" y="1017725"/>
            <a:ext cx="2552624" cy="14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 descr="701046fc96daaac1e40d73b93c032b6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049" y="269749"/>
            <a:ext cx="3955249" cy="10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 descr="sklear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057624"/>
            <a:ext cx="2885244" cy="19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 descr="image_preview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8825" y="2856046"/>
            <a:ext cx="2713649" cy="193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remote-api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1435" y="1017726"/>
            <a:ext cx="1235625" cy="12356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5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Получение входных данных</a:t>
            </a:r>
          </a:p>
        </p:txBody>
      </p:sp>
      <p:grpSp>
        <p:nvGrpSpPr>
          <p:cNvPr id="85" name="Shape 85"/>
          <p:cNvGrpSpPr/>
          <p:nvPr/>
        </p:nvGrpSpPr>
        <p:grpSpPr>
          <a:xfrm>
            <a:off x="29649" y="1653906"/>
            <a:ext cx="8932302" cy="2275414"/>
            <a:chOff x="29649" y="1653906"/>
            <a:chExt cx="8932302" cy="2275414"/>
          </a:xfrm>
        </p:grpSpPr>
        <p:grpSp>
          <p:nvGrpSpPr>
            <p:cNvPr id="86" name="Shape 86"/>
            <p:cNvGrpSpPr/>
            <p:nvPr/>
          </p:nvGrpSpPr>
          <p:grpSpPr>
            <a:xfrm>
              <a:off x="29649" y="1653906"/>
              <a:ext cx="8932302" cy="2275414"/>
              <a:chOff x="211979" y="1711325"/>
              <a:chExt cx="8176769" cy="1826175"/>
            </a:xfrm>
          </p:grpSpPr>
          <p:pic>
            <p:nvPicPr>
              <p:cNvPr id="87" name="Shape 87" descr="ulmartnew_1429087986.jp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1979" y="1805923"/>
                <a:ext cx="2856622" cy="15011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Shape 88" descr="email-parsing-process-2.png"/>
              <p:cNvPicPr preferRelativeResize="0"/>
              <p:nvPr/>
            </p:nvPicPr>
            <p:blipFill rotWithShape="1">
              <a:blip r:embed="rId4">
                <a:alphaModFix/>
              </a:blip>
              <a:srcRect l="28484"/>
              <a:stretch/>
            </p:blipFill>
            <p:spPr>
              <a:xfrm>
                <a:off x="2762975" y="1711325"/>
                <a:ext cx="5625774" cy="1826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9" name="Shape 89" descr="db-10d41bd2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25099" y="1930924"/>
              <a:ext cx="1118575" cy="1118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Shape 90"/>
          <p:cNvSpPr txBox="1"/>
          <p:nvPr/>
        </p:nvSpPr>
        <p:spPr>
          <a:xfrm>
            <a:off x="3845100" y="3508725"/>
            <a:ext cx="1606200" cy="42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</a:rPr>
              <a:t>24093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6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810279" y="3076883"/>
            <a:ext cx="1559313" cy="1453083"/>
            <a:chOff x="989814" y="3049499"/>
            <a:chExt cx="1559313" cy="1453083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7483" y="3140566"/>
              <a:ext cx="1290413" cy="1290413"/>
            </a:xfrm>
            <a:prstGeom prst="rect">
              <a:avLst/>
            </a:prstGeom>
          </p:spPr>
        </p:pic>
        <p:cxnSp>
          <p:nvCxnSpPr>
            <p:cNvPr id="6" name="Прямая соединительная линия 5"/>
            <p:cNvCxnSpPr/>
            <p:nvPr/>
          </p:nvCxnSpPr>
          <p:spPr>
            <a:xfrm>
              <a:off x="989814" y="3049499"/>
              <a:ext cx="1559313" cy="145308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flipV="1">
              <a:off x="1046824" y="3068962"/>
              <a:ext cx="1405302" cy="143362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Категории отзывов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273750" y="1085550"/>
            <a:ext cx="31110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Беспроводные маршрутизаторы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Веб-камеры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Видеокамеры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Виртуальная реальность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Графические планшеты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Зеркальные фотоаппараты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Игровые манипуляторы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Игровые приставки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Каталог диктофонов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Компактные фотоаппараты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Компактные фотопринтеры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Компьютеры-моноблоки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Компьютеры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3298675" y="1085550"/>
            <a:ext cx="5506800" cy="52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Мобильные телефоны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Мониторы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Мыши и клавиатуры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Ноутбуки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Планшетные компьютеры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Платформы для досборки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Портативная акустика класса Hi-Fi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Принтеры (МФУ)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Ручные радиостанции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Сканеры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Смарт-часы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Телевизоры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Точки доступа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6347065" y="1071325"/>
            <a:ext cx="2674160" cy="64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dirty="0">
                <a:latin typeface="Georgia"/>
                <a:ea typeface="Georgia"/>
                <a:cs typeface="Georgia"/>
                <a:sym typeface="Georgia"/>
              </a:rPr>
              <a:t>Фитнес-браслеты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dirty="0">
                <a:latin typeface="Georgia"/>
                <a:ea typeface="Georgia"/>
                <a:cs typeface="Georgia"/>
                <a:sym typeface="Georgia"/>
              </a:rPr>
              <a:t>Фотоаппараты моментальной </a:t>
            </a:r>
          </a:p>
          <a:p>
            <a:pPr marL="137160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dirty="0">
                <a:latin typeface="Georgia"/>
                <a:ea typeface="Georgia"/>
                <a:cs typeface="Georgia"/>
                <a:sym typeface="Georgia"/>
              </a:rPr>
              <a:t>печати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dirty="0">
                <a:latin typeface="Georgia"/>
                <a:ea typeface="Georgia"/>
                <a:cs typeface="Georgia"/>
                <a:sym typeface="Georgia"/>
              </a:rPr>
              <a:t>Электронные книги и чехлы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dirty="0">
                <a:latin typeface="Georgia"/>
                <a:ea typeface="Georgia"/>
                <a:cs typeface="Georgia"/>
                <a:sym typeface="Georgia"/>
              </a:rPr>
              <a:t>GPS навигаторы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dirty="0">
                <a:latin typeface="Georgia"/>
                <a:ea typeface="Georgia"/>
                <a:cs typeface="Georgia"/>
                <a:sym typeface="Georgia"/>
              </a:rPr>
              <a:t>MP3-плееры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dirty="0">
                <a:latin typeface="Georgia"/>
                <a:ea typeface="Georgia"/>
                <a:cs typeface="Georgia"/>
                <a:sym typeface="Georgia"/>
              </a:rPr>
              <a:t>IP камеры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dirty="0">
                <a:latin typeface="Georgia"/>
                <a:ea typeface="Georgia"/>
                <a:cs typeface="Georgia"/>
                <a:sym typeface="Georgia"/>
              </a:rPr>
              <a:t>NAS, DAS хранилища данных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dirty="0">
                <a:latin typeface="Georgia"/>
                <a:ea typeface="Georgia"/>
                <a:cs typeface="Georgia"/>
                <a:sym typeface="Georgia"/>
              </a:rPr>
              <a:t>Wi-Fi адаптеры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7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отзывов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8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211873" y="1590173"/>
            <a:ext cx="8720254" cy="2500603"/>
            <a:chOff x="207390" y="1411521"/>
            <a:chExt cx="8720254" cy="2500603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390" y="1411521"/>
              <a:ext cx="8720254" cy="2500603"/>
            </a:xfrm>
            <a:prstGeom prst="rect">
              <a:avLst/>
            </a:prstGeom>
          </p:spPr>
        </p:pic>
        <p:sp>
          <p:nvSpPr>
            <p:cNvPr id="7" name="Прямоугольник 6"/>
            <p:cNvSpPr/>
            <p:nvPr/>
          </p:nvSpPr>
          <p:spPr>
            <a:xfrm>
              <a:off x="1348033" y="2073897"/>
              <a:ext cx="7484267" cy="1385740"/>
            </a:xfrm>
            <a:prstGeom prst="rect">
              <a:avLst/>
            </a:prstGeom>
            <a:noFill/>
            <a:ln>
              <a:solidFill>
                <a:srgbClr val="FF56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055581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Алгоритм работы программы</a:t>
            </a:r>
          </a:p>
        </p:txBody>
      </p:sp>
      <p:pic>
        <p:nvPicPr>
          <p:cNvPr id="106" name="Shape 106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99" y="3206899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 rot="-1519">
            <a:off x="1959824" y="2214155"/>
            <a:ext cx="6789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2526950" y="3498000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Выделение ключевых аспектов из отзывов</a:t>
            </a:r>
          </a:p>
        </p:txBody>
      </p:sp>
      <p:pic>
        <p:nvPicPr>
          <p:cNvPr id="109" name="Shape 109" descr="ulmartnew_1429087986.jpg"/>
          <p:cNvPicPr preferRelativeResize="0"/>
          <p:nvPr/>
        </p:nvPicPr>
        <p:blipFill rotWithShape="1">
          <a:blip r:embed="rId4">
            <a:alphaModFix/>
          </a:blip>
          <a:srcRect t="28258" b="36395"/>
          <a:stretch/>
        </p:blipFill>
        <p:spPr>
          <a:xfrm>
            <a:off x="106125" y="1377549"/>
            <a:ext cx="2934074" cy="62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 descr="d1305cba90ae62d33231eb7bd0c83a4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450" y="1759975"/>
            <a:ext cx="900425" cy="11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2403162" y="2004512"/>
            <a:ext cx="1482000" cy="5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Получение идеальных аспектов</a:t>
            </a:r>
          </a:p>
        </p:txBody>
      </p:sp>
      <p:pic>
        <p:nvPicPr>
          <p:cNvPr id="112" name="Shape 112" descr="business-color_hierarchy-55_icon-icons.com_5345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1050" y="1782762"/>
            <a:ext cx="1347937" cy="13479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 rot="-2492">
            <a:off x="3690549" y="2213725"/>
            <a:ext cx="8277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/>
          <p:nvPr/>
        </p:nvSpPr>
        <p:spPr>
          <a:xfrm rot="-2768">
            <a:off x="1857949" y="3637197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413037" y="4229125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116" name="Shape 116"/>
          <p:cNvSpPr/>
          <p:nvPr/>
        </p:nvSpPr>
        <p:spPr>
          <a:xfrm rot="911399">
            <a:off x="5583424" y="2482142"/>
            <a:ext cx="1597202" cy="2580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 rot="-3071534">
            <a:off x="6656787" y="3153672"/>
            <a:ext cx="725695" cy="25815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7295950" y="2710200"/>
            <a:ext cx="18240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Построение общей иерархии аспектов</a:t>
            </a:r>
          </a:p>
        </p:txBody>
      </p:sp>
      <p:sp>
        <p:nvSpPr>
          <p:cNvPr id="119" name="Shape 119"/>
          <p:cNvSpPr/>
          <p:nvPr/>
        </p:nvSpPr>
        <p:spPr>
          <a:xfrm rot="-2636">
            <a:off x="4485599" y="3683721"/>
            <a:ext cx="7824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5134750" y="3479837"/>
            <a:ext cx="21612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dirty="0">
                <a:latin typeface="Georgia"/>
                <a:ea typeface="Georgia"/>
                <a:cs typeface="Georgia"/>
                <a:sym typeface="Georgia"/>
              </a:rPr>
              <a:t>Расчет семантических дистанций </a:t>
            </a: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dirty="0" smtClean="0">
                <a:latin typeface="Georgia"/>
                <a:ea typeface="Georgia"/>
                <a:cs typeface="Georgia"/>
                <a:sym typeface="Georgia"/>
              </a:rPr>
              <a:t>пар</a:t>
            </a: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" dirty="0" smtClean="0">
                <a:latin typeface="Georgia"/>
                <a:ea typeface="Georgia"/>
                <a:cs typeface="Georgia"/>
                <a:sym typeface="Georgia"/>
              </a:rPr>
              <a:t>аспектов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7">
            <a:alphaModFix/>
          </a:blip>
          <a:srcRect t="8366"/>
          <a:stretch/>
        </p:blipFill>
        <p:spPr>
          <a:xfrm>
            <a:off x="6792900" y="124275"/>
            <a:ext cx="2295100" cy="186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 rot="-5404215">
            <a:off x="7862923" y="2214146"/>
            <a:ext cx="7341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3022500" y="3900150"/>
            <a:ext cx="1539300" cy="3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2400" b="1" dirty="0">
                <a:solidFill>
                  <a:schemeClr val="accent3"/>
                </a:solidFill>
                <a:highlight>
                  <a:srgbClr val="FFFFFF"/>
                </a:highlight>
              </a:rPr>
              <a:t>45435</a:t>
            </a:r>
          </a:p>
          <a:p>
            <a:pPr lvl="0">
              <a:spcBef>
                <a:spcPts val="0"/>
              </a:spcBef>
              <a:buNone/>
            </a:pPr>
            <a:endParaRPr sz="2400" b="1" dirty="0">
              <a:solidFill>
                <a:schemeClr val="accent3"/>
              </a:solidFill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2755550" y="2634000"/>
            <a:ext cx="1539300" cy="3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highlight>
                  <a:srgbClr val="FFFFFF"/>
                </a:highlight>
              </a:rPr>
              <a:t>415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chemeClr val="accent3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9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1492</Words>
  <Application>Microsoft Macintosh PowerPoint</Application>
  <PresentationFormat>Экран (16:9)</PresentationFormat>
  <Paragraphs>258</Paragraphs>
  <Slides>27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3" baseType="lpstr">
      <vt:lpstr>Alfa Slab One</vt:lpstr>
      <vt:lpstr>Georgia</vt:lpstr>
      <vt:lpstr>Proxima Nova</vt:lpstr>
      <vt:lpstr>Times New Roman</vt:lpstr>
      <vt:lpstr>Arial</vt:lpstr>
      <vt:lpstr>gameday</vt:lpstr>
      <vt:lpstr>Построение иерархии аспектов по пользовательским отзывам об электронных устройствах Building Aspect Hierarchy Based on User Reviews about Electronic Devices</vt:lpstr>
      <vt:lpstr>Цель</vt:lpstr>
      <vt:lpstr>Термины</vt:lpstr>
      <vt:lpstr>Презентация PowerPoint</vt:lpstr>
      <vt:lpstr>Технологии</vt:lpstr>
      <vt:lpstr>Получение входных данных</vt:lpstr>
      <vt:lpstr>Категории отзывов</vt:lpstr>
      <vt:lpstr>Структура отзывов</vt:lpstr>
      <vt:lpstr>Алгоритм работы программы</vt:lpstr>
      <vt:lpstr>Выявление аспектов</vt:lpstr>
      <vt:lpstr>Характеристики</vt:lpstr>
      <vt:lpstr>PMI features</vt:lpstr>
      <vt:lpstr>Пример</vt:lpstr>
      <vt:lpstr>Contextual features</vt:lpstr>
      <vt:lpstr>Пример</vt:lpstr>
      <vt:lpstr>Syntactic feature</vt:lpstr>
      <vt:lpstr>Пример</vt:lpstr>
      <vt:lpstr>Lexical feature</vt:lpstr>
      <vt:lpstr>Пример</vt:lpstr>
      <vt:lpstr>Семантическая дистанция</vt:lpstr>
      <vt:lpstr>Семантическая дистанция</vt:lpstr>
      <vt:lpstr>Пример</vt:lpstr>
      <vt:lpstr>RandomForest</vt:lpstr>
      <vt:lpstr>Сравнение</vt:lpstr>
      <vt:lpstr>Построение иерархии</vt:lpstr>
      <vt:lpstr>Список использованных источников </vt:lpstr>
      <vt:lpstr>Презентация PowerPoint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Построение иерархии аспектов по пользовательским отзывам об электронных устройствах Building Aspect Hierarchy Based on User Reviews about Electronic Devices</dc:title>
  <cp:lastModifiedBy>Репина Анастасия Андреевна</cp:lastModifiedBy>
  <cp:revision>59</cp:revision>
  <dcterms:modified xsi:type="dcterms:W3CDTF">2017-04-11T10:16:55Z</dcterms:modified>
</cp:coreProperties>
</file>